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4" roundtripDataSignature="AMtx7mjACETzMBbylKd3yNnvB6L+0VEZ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4E0B2"/>
            </a:gs>
            <a:gs pos="20000">
              <a:srgbClr val="C4E0B2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9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1.png"/><Relationship Id="rId5" Type="http://schemas.openxmlformats.org/officeDocument/2006/relationships/image" Target="../media/image3.jpg"/><Relationship Id="rId6" Type="http://schemas.openxmlformats.org/officeDocument/2006/relationships/image" Target="../media/image5.png"/><Relationship Id="rId7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vmlDrawing" Target="../drawings/vmlDrawing1.vml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8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3130866" y="225938"/>
            <a:ext cx="8786411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Mary Ward Loreto: Working Together to Secure Freedom from Human Trafficking in Albania and UK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OUR HISTORY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362317" y="1610933"/>
            <a:ext cx="10571018" cy="6359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2003: IBVM Big Mission Discernment</a:t>
            </a:r>
            <a:r>
              <a:rPr b="1" i="0" lang="en-US" sz="2000" u="none" cap="none" strike="noStrik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: Serving The Greatest Good.</a:t>
            </a:r>
            <a:endParaRPr/>
          </a:p>
          <a:p>
            <a:pPr indent="-285750" lvl="0" marL="2857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alibri"/>
              <a:buChar char="-"/>
            </a:pPr>
            <a:r>
              <a:rPr b="1" i="0" lang="en-US" sz="1800" u="none" cap="none" strike="noStrik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MW IBVM Women called to make a corporate discernment</a:t>
            </a:r>
            <a:endParaRPr/>
          </a:p>
          <a:p>
            <a:pPr indent="-285750" lvl="0" marL="2857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alibri"/>
              <a:buChar char="-"/>
            </a:pPr>
            <a:r>
              <a:rPr b="1" i="0" lang="en-US" sz="1800" u="none" cap="none" strike="noStrik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Open a new mission outside the boundaries of each Province in the world. </a:t>
            </a:r>
            <a:endParaRPr/>
          </a:p>
          <a:p>
            <a:pPr indent="-285750" lvl="0" marL="2857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alibri"/>
              <a:buChar char="-"/>
            </a:pPr>
            <a:r>
              <a:rPr b="1" i="0" lang="en-US" sz="1800" u="none" cap="none" strike="noStrik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By 2005 8 New Missions established</a:t>
            </a:r>
            <a:endParaRPr/>
          </a:p>
          <a:p>
            <a:pPr indent="-285750" lvl="0" marL="2857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alibri"/>
              <a:buChar char="-"/>
            </a:pPr>
            <a:r>
              <a:rPr b="1" i="0" lang="en-US" sz="1800" u="none" cap="none" strike="noStrik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South Sudan, Zambia, Ecuador, East Timor, Seychelles, Ghana, Bangladesh, Albania </a:t>
            </a:r>
            <a:endParaRPr/>
          </a:p>
          <a:p>
            <a:pPr indent="-285750" lvl="0" marL="2857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alibri"/>
              <a:buChar char="-"/>
            </a:pPr>
            <a:r>
              <a:rPr b="1" i="0" lang="en-US" sz="1800" u="none" cap="none" strike="noStrik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How did England’s discernment lead to Albania? </a:t>
            </a:r>
            <a:endParaRPr/>
          </a:p>
          <a:p>
            <a:pPr indent="-285750" lvl="0" marL="2857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alibri"/>
              <a:buChar char="-"/>
            </a:pPr>
            <a:r>
              <a:rPr b="1" i="0" lang="en-US" sz="1800" u="none" cap="none" strike="noStrik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Why the mission of Human Trafficking?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The MSHT mission in Albania: 2005 – 2025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Caritas (2005 – 2008),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MW Women’s Project (2008 – 2012),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Mary Ward Loreto NGO (2012- present time).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7826" y="3727020"/>
            <a:ext cx="3309254" cy="2053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8123422" y="2965115"/>
            <a:ext cx="4514286" cy="15238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y Ward Loreto"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4722" y="247701"/>
            <a:ext cx="2645922" cy="877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4E0B2"/>
            </a:gs>
            <a:gs pos="22000">
              <a:srgbClr val="B3D1EC"/>
            </a:gs>
            <a:gs pos="61000">
              <a:srgbClr val="CCE0F2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3182589" y="362241"/>
            <a:ext cx="882848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Mary Ward Loreto: Working Together to Secure Freedom from Human Trafficking in Albania and UK</a:t>
            </a:r>
            <a:endParaRPr b="1" i="0" sz="2800" u="none" cap="none" strike="noStrik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62842"/>
            <a:ext cx="12192000" cy="50951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y Ward Loreto" id="99" name="Google Shape;9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922" y="324215"/>
            <a:ext cx="2645922" cy="877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3075709" y="382570"/>
            <a:ext cx="85344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Mary Ward Loreto: Working Together to Secure Freedom from Human Trafficking in Albania and UK</a:t>
            </a:r>
            <a:endParaRPr b="1" i="0" sz="2800" u="none" cap="none" strike="noStrik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9636" y="1547233"/>
            <a:ext cx="8708559" cy="46323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y Ward Loreto" id="106" name="Google Shape;10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247" y="205384"/>
            <a:ext cx="2645922" cy="877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/>
          <p:nvPr/>
        </p:nvSpPr>
        <p:spPr>
          <a:xfrm>
            <a:off x="3101011" y="451044"/>
            <a:ext cx="825848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Mary Ward Loreto: Working Together to Secure Freedom from Human Trafficking in Albania and UK</a:t>
            </a:r>
            <a:endParaRPr b="1" i="0" sz="2800" u="none" cap="none" strike="noStrik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337790" y="1608309"/>
            <a:ext cx="609600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“What we stand for” – a word from the CEO of MWL</a:t>
            </a:r>
            <a:endParaRPr b="0" i="0" sz="2000" u="none" cap="none" strike="noStrike">
              <a:solidFill>
                <a:srgbClr val="3856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Freedom – Dignity – Justice, these three words have been the motivation for our existence and for guiding our work.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3856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Since 2012, we have stood on the front lines of the fight against Human Trafficking in Albania, helping thousands reclaim their lives and thrive.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3856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core values of truth, responsibility, integrity, courage, and empathy guide our actions, fostering trust and promoting systemic change. </a:t>
            </a:r>
            <a:endParaRPr b="0" i="0" sz="2000" u="none" cap="none" strike="noStrike">
              <a:solidFill>
                <a:srgbClr val="3856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b="0" i="0" sz="2000" u="none" cap="none" strike="noStrike">
              <a:solidFill>
                <a:srgbClr val="3856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3313" y="1765146"/>
            <a:ext cx="2673927" cy="2192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6720" y="4655538"/>
            <a:ext cx="6756192" cy="145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8304147" y="3367573"/>
            <a:ext cx="4624934" cy="11809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y Ward Loreto" id="116" name="Google Shape;116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9247" y="205384"/>
            <a:ext cx="2645922" cy="877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/>
          <p:nvPr/>
        </p:nvSpPr>
        <p:spPr>
          <a:xfrm>
            <a:off x="2569030" y="206062"/>
            <a:ext cx="951334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Securing Freedom from Human Trafficking in Albania</a:t>
            </a:r>
            <a:endParaRPr/>
          </a:p>
        </p:txBody>
      </p:sp>
      <p:pic>
        <p:nvPicPr>
          <p:cNvPr id="122" name="Google Shape;12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600" y="1428828"/>
            <a:ext cx="2169440" cy="27723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y Ward Loreto" id="123" name="Google Shape;12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161" y="282175"/>
            <a:ext cx="2645922" cy="87759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 txBox="1"/>
          <p:nvPr/>
        </p:nvSpPr>
        <p:spPr>
          <a:xfrm>
            <a:off x="3229638" y="821447"/>
            <a:ext cx="4558751" cy="3712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6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alibri"/>
              <a:buAutoNum type="arabicPeriod"/>
            </a:pPr>
            <a:r>
              <a:rPr b="1" i="0" lang="en-US" sz="16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Human Trafficking: </a:t>
            </a: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Protect</a:t>
            </a:r>
            <a:r>
              <a:rPr b="1" i="0" lang="en-US" sz="16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Programme = 6  Advice and Service Centres, ASC – </a:t>
            </a:r>
            <a:r>
              <a:rPr b="1" i="0" lang="en-US" sz="1600" u="none" cap="none" strike="noStrike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Direct response: serving victims and survivors through comprehensive life-changing services</a:t>
            </a:r>
            <a:endParaRPr/>
          </a:p>
          <a:p>
            <a:pPr indent="-241300" lvl="0" marL="36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1" i="0" sz="1600" u="none" cap="none" strike="noStrik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6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alibri"/>
              <a:buAutoNum type="arabicPeriod"/>
            </a:pPr>
            <a:r>
              <a:rPr b="1" i="0" lang="en-US" sz="16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Diversity and Social Inclusion (DSI) = </a:t>
            </a: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EMPOWER</a:t>
            </a:r>
            <a:r>
              <a:rPr b="1" i="0" lang="en-US" sz="16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Program - </a:t>
            </a:r>
            <a:r>
              <a:rPr b="1" i="0" lang="en-US" sz="1600" u="none" cap="none" strike="noStrike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building a justice and equity driven movement centred around human rights for youth and women</a:t>
            </a:r>
            <a:endParaRPr b="0" i="0" sz="1600" u="none" cap="none" strike="noStrike">
              <a:solidFill>
                <a:srgbClr val="2133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36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6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alibri"/>
              <a:buAutoNum type="arabicPeriod"/>
            </a:pPr>
            <a:r>
              <a:rPr b="1" i="0" lang="en-US" sz="16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Research Education Training and Advocacy (RETA) + </a:t>
            </a: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Prevent</a:t>
            </a:r>
            <a:r>
              <a:rPr b="1" i="0" lang="en-US" sz="16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Program – </a:t>
            </a:r>
            <a:r>
              <a:rPr b="1" i="0" lang="en-US" sz="1600" u="none" cap="none" strike="noStrike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Turning knowledge into strategies for policy action to disrupt and prevent human trafficking and modern slavery </a:t>
            </a:r>
            <a:endParaRPr b="1" i="0" sz="1600" u="none" cap="none" strike="noStrike">
              <a:solidFill>
                <a:srgbClr val="2133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36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1" i="0" sz="1600" u="none" cap="none" strike="noStrike">
              <a:solidFill>
                <a:srgbClr val="2133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36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36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36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21987" y="980747"/>
            <a:ext cx="3343413" cy="3494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19951" y="4562000"/>
            <a:ext cx="1763574" cy="1994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95082" y="4733157"/>
            <a:ext cx="2795409" cy="137453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 txBox="1"/>
          <p:nvPr/>
        </p:nvSpPr>
        <p:spPr>
          <a:xfrm>
            <a:off x="1122218" y="4271380"/>
            <a:ext cx="10455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PROTECT</a:t>
            </a:r>
            <a:endParaRPr/>
          </a:p>
        </p:txBody>
      </p:sp>
      <p:sp>
        <p:nvSpPr>
          <p:cNvPr id="129" name="Google Shape;129;p5"/>
          <p:cNvSpPr txBox="1"/>
          <p:nvPr/>
        </p:nvSpPr>
        <p:spPr>
          <a:xfrm>
            <a:off x="9310511" y="4574489"/>
            <a:ext cx="122700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EMPOWER</a:t>
            </a:r>
            <a:endParaRPr/>
          </a:p>
        </p:txBody>
      </p:sp>
      <p:sp>
        <p:nvSpPr>
          <p:cNvPr id="130" name="Google Shape;130;p5"/>
          <p:cNvSpPr txBox="1"/>
          <p:nvPr/>
        </p:nvSpPr>
        <p:spPr>
          <a:xfrm>
            <a:off x="3699164" y="6187239"/>
            <a:ext cx="1219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PREVENT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/>
          <p:nvPr/>
        </p:nvSpPr>
        <p:spPr>
          <a:xfrm>
            <a:off x="2569030" y="206062"/>
            <a:ext cx="951334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Securing Freedom from Human Trafficking in Albania</a:t>
            </a:r>
            <a:endParaRPr/>
          </a:p>
        </p:txBody>
      </p:sp>
      <p:pic>
        <p:nvPicPr>
          <p:cNvPr descr="Mary Ward Loreto" id="136" name="Google Shape;13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161" y="282175"/>
            <a:ext cx="2645922" cy="87759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"/>
          <p:cNvSpPr txBox="1"/>
          <p:nvPr/>
        </p:nvSpPr>
        <p:spPr>
          <a:xfrm>
            <a:off x="393412" y="1609461"/>
            <a:ext cx="3850929" cy="4375704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r>
              <a:rPr b="1" lang="en-US" sz="24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PROTECT</a:t>
            </a:r>
            <a:endParaRPr/>
          </a:p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3315"/>
              </a:buClr>
              <a:buSzPts val="2400"/>
              <a:buFont typeface="Noto Sans Symbols"/>
              <a:buChar char="∙"/>
            </a:pPr>
            <a:r>
              <a:rPr b="1" lang="en-US" sz="24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Emergency accommodation </a:t>
            </a:r>
            <a:endParaRPr b="1" sz="2400">
              <a:solidFill>
                <a:srgbClr val="2133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3315"/>
              </a:buClr>
              <a:buSzPts val="2400"/>
              <a:buFont typeface="Noto Sans Symbols"/>
              <a:buChar char="∙"/>
            </a:pPr>
            <a:r>
              <a:rPr b="1" lang="en-US" sz="24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Legal advice</a:t>
            </a:r>
            <a:endParaRPr b="1" sz="2400">
              <a:solidFill>
                <a:srgbClr val="2133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3315"/>
              </a:buClr>
              <a:buSzPts val="2400"/>
              <a:buFont typeface="Noto Sans Symbols"/>
              <a:buChar char="∙"/>
            </a:pPr>
            <a:r>
              <a:rPr b="1" lang="en-US" sz="24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Psych support</a:t>
            </a:r>
            <a:endParaRPr b="1" sz="2400">
              <a:solidFill>
                <a:srgbClr val="2133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3315"/>
              </a:buClr>
              <a:buSzPts val="2400"/>
              <a:buFont typeface="Noto Sans Symbols"/>
              <a:buChar char="∙"/>
            </a:pPr>
            <a:r>
              <a:rPr b="1" lang="en-US" sz="24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Medical support / aid</a:t>
            </a:r>
            <a:endParaRPr b="1" sz="2400">
              <a:solidFill>
                <a:srgbClr val="2133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3315"/>
              </a:buClr>
              <a:buSzPts val="2400"/>
              <a:buFont typeface="Noto Sans Symbols"/>
              <a:buChar char="∙"/>
            </a:pPr>
            <a:r>
              <a:rPr b="1" lang="en-US" sz="24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Social care </a:t>
            </a:r>
            <a:endParaRPr/>
          </a:p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3315"/>
              </a:buClr>
              <a:buSzPts val="2400"/>
              <a:buFont typeface="Noto Sans Symbols"/>
              <a:buChar char="∙"/>
            </a:pPr>
            <a:r>
              <a:rPr b="1" lang="en-US" sz="24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Referral and accompanying to services</a:t>
            </a:r>
            <a:endParaRPr b="1" sz="2400">
              <a:solidFill>
                <a:srgbClr val="2133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3315"/>
              </a:buClr>
              <a:buSzPts val="2400"/>
              <a:buFont typeface="Noto Sans Symbols"/>
              <a:buChar char="∙"/>
            </a:pPr>
            <a:r>
              <a:rPr b="1" lang="en-US" sz="24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First Steps to Recovery</a:t>
            </a:r>
            <a:endParaRPr b="1" sz="2400">
              <a:solidFill>
                <a:srgbClr val="2133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4464888" y="1609461"/>
            <a:ext cx="3262224" cy="4375704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3315"/>
              </a:buClr>
              <a:buSzPts val="2400"/>
              <a:buFont typeface="Noto Sans Symbols"/>
              <a:buNone/>
            </a:pPr>
            <a:r>
              <a:rPr b="1" lang="en-US" sz="24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          EMPOWER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3315"/>
              </a:buClr>
              <a:buSzPts val="2400"/>
              <a:buFont typeface="Noto Sans Symbols"/>
              <a:buChar char="∙"/>
            </a:pPr>
            <a:r>
              <a:rPr b="1" lang="en-US" sz="24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Women’s empowerment</a:t>
            </a:r>
            <a:endParaRPr b="1" sz="2400">
              <a:solidFill>
                <a:srgbClr val="2133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3315"/>
              </a:buClr>
              <a:buSzPts val="2400"/>
              <a:buFont typeface="Noto Sans Symbols"/>
              <a:buChar char="∙"/>
            </a:pPr>
            <a:r>
              <a:rPr b="1" lang="en-US" sz="24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Youth empowerment</a:t>
            </a:r>
            <a:endParaRPr b="1" sz="2400">
              <a:solidFill>
                <a:srgbClr val="2133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3315"/>
              </a:buClr>
              <a:buSzPts val="2400"/>
              <a:buFont typeface="Noto Sans Symbols"/>
              <a:buChar char="∙"/>
            </a:pPr>
            <a:r>
              <a:rPr b="1" lang="en-US" sz="24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Service learning</a:t>
            </a:r>
            <a:endParaRPr b="1" sz="2400">
              <a:solidFill>
                <a:srgbClr val="2133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3315"/>
              </a:buClr>
              <a:buSzPts val="2400"/>
              <a:buFont typeface="Noto Sans Symbols"/>
              <a:buChar char="∙"/>
            </a:pPr>
            <a:r>
              <a:rPr b="1" lang="en-US" sz="24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Vocational education</a:t>
            </a:r>
            <a:endParaRPr b="1" sz="2400">
              <a:solidFill>
                <a:srgbClr val="2133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3315"/>
              </a:buClr>
              <a:buSzPts val="2400"/>
              <a:buFont typeface="Noto Sans Symbols"/>
              <a:buChar char="∙"/>
            </a:pPr>
            <a:r>
              <a:rPr b="1" lang="en-US" sz="24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Employment assistance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3315"/>
              </a:buClr>
              <a:buSzPts val="2400"/>
              <a:buFont typeface="Noto Sans Symbols"/>
              <a:buChar char="∙"/>
            </a:pPr>
            <a:r>
              <a:rPr b="1" lang="en-US" sz="24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Broad Based Organizing</a:t>
            </a:r>
            <a:endParaRPr/>
          </a:p>
        </p:txBody>
      </p:sp>
      <p:sp>
        <p:nvSpPr>
          <p:cNvPr id="139" name="Google Shape;139;p6"/>
          <p:cNvSpPr txBox="1"/>
          <p:nvPr/>
        </p:nvSpPr>
        <p:spPr>
          <a:xfrm>
            <a:off x="7947659" y="1609461"/>
            <a:ext cx="3850929" cy="4375704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13315"/>
              </a:buClr>
              <a:buSzPts val="2400"/>
              <a:buFont typeface="Noto Sans Symbols"/>
              <a:buNone/>
            </a:pPr>
            <a:r>
              <a:rPr b="1" lang="en-US" sz="24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                     PREVENT</a:t>
            </a:r>
            <a:endParaRPr/>
          </a:p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13315"/>
              </a:buClr>
              <a:buSzPts val="2400"/>
              <a:buFont typeface="Noto Sans Symbols"/>
              <a:buChar char="∙"/>
            </a:pPr>
            <a:r>
              <a:rPr b="1" lang="en-US" sz="24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Research and publications</a:t>
            </a:r>
            <a:endParaRPr b="1" sz="2400">
              <a:solidFill>
                <a:srgbClr val="2133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13315"/>
              </a:buClr>
              <a:buSzPts val="2400"/>
              <a:buFont typeface="Noto Sans Symbols"/>
              <a:buChar char="∙"/>
            </a:pPr>
            <a:r>
              <a:rPr b="1" lang="en-US" sz="24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Conferences</a:t>
            </a:r>
            <a:endParaRPr b="1" sz="2400">
              <a:solidFill>
                <a:srgbClr val="2133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13315"/>
              </a:buClr>
              <a:buSzPts val="2400"/>
              <a:buFont typeface="Noto Sans Symbols"/>
              <a:buChar char="∙"/>
            </a:pPr>
            <a:r>
              <a:rPr b="1" lang="en-US" sz="24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Advocacy</a:t>
            </a:r>
            <a:endParaRPr b="1" sz="2400">
              <a:solidFill>
                <a:srgbClr val="2133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13315"/>
              </a:buClr>
              <a:buSzPts val="2400"/>
              <a:buFont typeface="Noto Sans Symbols"/>
              <a:buChar char="∙"/>
            </a:pPr>
            <a:r>
              <a:rPr b="1" lang="en-US" sz="24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Community engagement</a:t>
            </a:r>
            <a:endParaRPr b="1" sz="2400">
              <a:solidFill>
                <a:srgbClr val="2133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13315"/>
              </a:buClr>
              <a:buSzPts val="2400"/>
              <a:buFont typeface="Noto Sans Symbols"/>
              <a:buChar char="∙"/>
            </a:pPr>
            <a:r>
              <a:rPr b="1" lang="en-US" sz="24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Partnerships for policy action</a:t>
            </a:r>
            <a:endParaRPr b="1" sz="2400">
              <a:solidFill>
                <a:srgbClr val="2133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13315"/>
              </a:buClr>
              <a:buSzPts val="2400"/>
              <a:buFont typeface="Noto Sans Symbols"/>
              <a:buChar char="∙"/>
            </a:pPr>
            <a:r>
              <a:rPr b="1" lang="en-US" sz="24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Capacity building</a:t>
            </a:r>
            <a:endParaRPr b="1" sz="2400">
              <a:solidFill>
                <a:srgbClr val="2133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13315"/>
              </a:buClr>
              <a:buSzPts val="2400"/>
              <a:buFont typeface="Noto Sans Symbols"/>
              <a:buChar char="∙"/>
            </a:pPr>
            <a:r>
              <a:rPr b="1" lang="en-US" sz="24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Strategic communication</a:t>
            </a:r>
            <a:endParaRPr b="1" sz="2400">
              <a:solidFill>
                <a:srgbClr val="2133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0" name="Google Shape;140;p6"/>
          <p:cNvGraphicFramePr/>
          <p:nvPr/>
        </p:nvGraphicFramePr>
        <p:xfrm>
          <a:off x="10242321" y="2507673"/>
          <a:ext cx="884667" cy="1171810"/>
        </p:xfrm>
        <a:graphic>
          <a:graphicData uri="http://schemas.openxmlformats.org/presentationml/2006/ole">
            <mc:AlternateContent>
              <mc:Choice Requires="v">
                <p:oleObj r:id="rId5" imgH="1171810" imgW="884667" progId="AcroExch.Document.11" spid="_x0000_s1">
                  <p:embed/>
                </p:oleObj>
              </mc:Choice>
              <mc:Fallback>
                <p:oleObj r:id="rId6" imgH="1171810" imgW="884667" progId="AcroExch.Document.11">
                  <p:embed/>
                  <p:pic>
                    <p:nvPicPr>
                      <p:cNvPr id="140" name="Google Shape;140;p6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0242321" y="2507673"/>
                        <a:ext cx="884667" cy="1171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1" name="Google Shape;141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978727" y="2017265"/>
            <a:ext cx="997942" cy="1275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548284" y="4545082"/>
            <a:ext cx="917673" cy="1177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/>
          <p:nvPr/>
        </p:nvSpPr>
        <p:spPr>
          <a:xfrm>
            <a:off x="2477919" y="441236"/>
            <a:ext cx="890693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TOGETHER AGAINST HUMAN TRAFFICKING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en-US" sz="32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32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7"/>
          <p:cNvSpPr txBox="1"/>
          <p:nvPr/>
        </p:nvSpPr>
        <p:spPr>
          <a:xfrm>
            <a:off x="548045" y="1593966"/>
            <a:ext cx="6822573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STEADFASTNESS:2024-2025: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New Challenges in MSHT Albanian Mission: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NOW: Country of Origin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And    Country of Destination. Where From: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Bangladesh, India, China, Philippines, Ivory Coast, Kenya, Uganda, Central Africa, Nigeria, Cameroons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- A story </a:t>
            </a:r>
            <a:endParaRPr/>
          </a:p>
        </p:txBody>
      </p:sp>
      <p:sp>
        <p:nvSpPr>
          <p:cNvPr id="149" name="Google Shape;149;p7"/>
          <p:cNvSpPr txBox="1"/>
          <p:nvPr/>
        </p:nvSpPr>
        <p:spPr>
          <a:xfrm>
            <a:off x="6931385" y="1125233"/>
            <a:ext cx="452636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      TRUTHFULNESS: 2024</a:t>
            </a:r>
            <a:endParaRPr/>
          </a:p>
        </p:txBody>
      </p:sp>
      <p:pic>
        <p:nvPicPr>
          <p:cNvPr id="150" name="Google Shape;15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0559" y="1928191"/>
            <a:ext cx="4578137" cy="2918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y Ward Loreto" id="151" name="Google Shape;15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247" y="205384"/>
            <a:ext cx="2645922" cy="877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/>
          <p:nvPr/>
        </p:nvSpPr>
        <p:spPr>
          <a:xfrm>
            <a:off x="2477919" y="441236"/>
            <a:ext cx="890693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TOGETHER AGAINST HUMAN TRAFFICKING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en-US" sz="32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32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ary Ward Loreto" id="157" name="Google Shape;15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247" y="205384"/>
            <a:ext cx="2645922" cy="87759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8"/>
          <p:cNvSpPr txBox="1"/>
          <p:nvPr/>
        </p:nvSpPr>
        <p:spPr>
          <a:xfrm>
            <a:off x="1212543" y="1082977"/>
            <a:ext cx="9062917" cy="477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             Mary Ward Loreto UK Charity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3315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lang="en-US" sz="20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  Founded 2022 with these objectives: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3315"/>
              </a:buClr>
              <a:buSzPts val="2000"/>
              <a:buFont typeface="Calibri"/>
              <a:buNone/>
            </a:pPr>
            <a:r>
              <a:rPr b="1" lang="en-US" sz="20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          - Raising awareness of the problem of Human Trafficking in Albania and in UK.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3315"/>
              </a:buClr>
              <a:buSzPts val="2000"/>
              <a:buFont typeface="Calibri"/>
              <a:buNone/>
            </a:pPr>
            <a:r>
              <a:rPr b="1" lang="en-US" sz="20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          - Fund-raising to support the work of its sister charity in Albania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3315"/>
              </a:buClr>
              <a:buSzPts val="2000"/>
              <a:buFont typeface="Calibri"/>
              <a:buNone/>
            </a:pPr>
            <a:r>
              <a:rPr b="1" lang="en-US" sz="20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               “Mary Ward Loreto Albania”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sz="2000">
              <a:solidFill>
                <a:srgbClr val="2133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3315"/>
              </a:buClr>
              <a:buSzPts val="2000"/>
              <a:buFont typeface="Calibri"/>
              <a:buNone/>
            </a:pPr>
            <a:r>
              <a:rPr b="1" lang="en-US" sz="20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       Registered UK Charity ( Number 1192478)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3315"/>
              </a:buClr>
              <a:buSzPts val="2000"/>
              <a:buFont typeface="Calibri"/>
              <a:buNone/>
            </a:pPr>
            <a:r>
              <a:rPr b="1" lang="en-US" sz="20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       www.marywardloreto.org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3315"/>
              </a:buClr>
              <a:buSzPts val="2000"/>
              <a:buFont typeface="Calibri"/>
              <a:buNone/>
            </a:pPr>
            <a:r>
              <a:rPr b="1" lang="en-US" sz="20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       11 Trustees on the Board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3315"/>
              </a:buClr>
              <a:buSzPts val="2000"/>
              <a:buFont typeface="Calibri"/>
              <a:buNone/>
            </a:pPr>
            <a:r>
              <a:rPr b="1" lang="en-US" sz="20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  4 Patrons: Julie Etchingham, Kevin Hyland OBE,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3315"/>
              </a:buClr>
              <a:buSzPts val="2000"/>
              <a:buFont typeface="Calibri"/>
              <a:buNone/>
            </a:pPr>
            <a:r>
              <a:rPr b="1" lang="en-US" sz="20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                      Baroness Helena Kennedy,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3315"/>
              </a:buClr>
              <a:buSzPts val="2000"/>
              <a:buFont typeface="Calibri"/>
              <a:buNone/>
            </a:pPr>
            <a:r>
              <a:rPr b="1" lang="en-US" sz="20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                      Sir Christian Sweeting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        Target for fund-raising P.A.: </a:t>
            </a:r>
            <a:r>
              <a:rPr b="1" lang="en-US" sz="18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£</a:t>
            </a:r>
            <a:r>
              <a:rPr b="1" lang="en-US" sz="20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300,000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        Actual to date: </a:t>
            </a:r>
            <a:r>
              <a:rPr b="1" lang="en-US" sz="18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£</a:t>
            </a:r>
            <a:r>
              <a:rPr b="1" lang="en-US" sz="20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100,000</a:t>
            </a:r>
            <a:endParaRPr/>
          </a:p>
        </p:txBody>
      </p:sp>
      <p:pic>
        <p:nvPicPr>
          <p:cNvPr id="159" name="Google Shape;15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04834" y="2715772"/>
            <a:ext cx="3542150" cy="243286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8"/>
          <p:cNvSpPr txBox="1"/>
          <p:nvPr/>
        </p:nvSpPr>
        <p:spPr>
          <a:xfrm>
            <a:off x="6351668" y="5174858"/>
            <a:ext cx="4270200" cy="12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William Morrell: Chairperson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Dr Mary McHugh CE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Preparing for the Annual Physical Board Meeting in London 2024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/>
          <p:nvPr/>
        </p:nvSpPr>
        <p:spPr>
          <a:xfrm>
            <a:off x="2679600" y="571325"/>
            <a:ext cx="88392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13315"/>
                </a:solidFill>
                <a:latin typeface="Calibri"/>
                <a:ea typeface="Calibri"/>
                <a:cs typeface="Calibri"/>
                <a:sym typeface="Calibri"/>
              </a:rPr>
              <a:t>TOGETHER AGAINST HUMAN TRAFFICKING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9"/>
          <p:cNvSpPr txBox="1"/>
          <p:nvPr/>
        </p:nvSpPr>
        <p:spPr>
          <a:xfrm>
            <a:off x="8157633" y="5493256"/>
            <a:ext cx="303249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Imelda Poole IBVM</a:t>
            </a:r>
            <a:endParaRPr/>
          </a:p>
        </p:txBody>
      </p:sp>
      <p:sp>
        <p:nvSpPr>
          <p:cNvPr id="167" name="Google Shape;167;p9"/>
          <p:cNvSpPr txBox="1"/>
          <p:nvPr/>
        </p:nvSpPr>
        <p:spPr>
          <a:xfrm>
            <a:off x="744582" y="2705100"/>
            <a:ext cx="34544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/>
          </a:p>
        </p:txBody>
      </p:sp>
      <p:pic>
        <p:nvPicPr>
          <p:cNvPr id="168" name="Google Shape;16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1137" y="1952809"/>
            <a:ext cx="5352381" cy="29523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y Ward Loreto" id="169" name="Google Shape;16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9190" y="411149"/>
            <a:ext cx="2645922" cy="877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2024-09-19T09:39:23Z</dcterms:created>
  <dc:creator>user</dc:creator>
</cp:coreProperties>
</file>